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CF2FB"/>
    <a:srgbClr val="D8F3FC"/>
    <a:srgbClr val="FAECF8"/>
    <a:srgbClr val="F7E1F4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A111915-BE36-4E01-A7E5-04B1672EAD32}" styleName="淡色スタイル 2 - アクセント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FABFCF23-3B69-468F-B69F-88F6DE6A72F2}" styleName="中間スタイル 1 - アクセント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>
      <p:cViewPr varScale="1">
        <p:scale>
          <a:sx n="49" d="100"/>
          <a:sy n="49" d="100"/>
        </p:scale>
        <p:origin x="2152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8A97B-506B-42C7-9296-AA9396EA624A}" type="datetimeFigureOut">
              <a:rPr kumimoji="1" lang="ja-JP" altLang="en-US" smtClean="0"/>
              <a:t>2026/10/18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485AB-C7BA-4AB2-9745-D4F55E0B16B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664791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8A97B-506B-42C7-9296-AA9396EA624A}" type="datetimeFigureOut">
              <a:rPr kumimoji="1" lang="ja-JP" altLang="en-US" smtClean="0"/>
              <a:t>2026/10/18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485AB-C7BA-4AB2-9745-D4F55E0B16B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874922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8A97B-506B-42C7-9296-AA9396EA624A}" type="datetimeFigureOut">
              <a:rPr kumimoji="1" lang="ja-JP" altLang="en-US" smtClean="0"/>
              <a:t>2026/10/18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485AB-C7BA-4AB2-9745-D4F55E0B16B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700667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8A97B-506B-42C7-9296-AA9396EA624A}" type="datetimeFigureOut">
              <a:rPr kumimoji="1" lang="ja-JP" altLang="en-US" smtClean="0"/>
              <a:t>2026/10/18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485AB-C7BA-4AB2-9745-D4F55E0B16B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869864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8A97B-506B-42C7-9296-AA9396EA624A}" type="datetimeFigureOut">
              <a:rPr kumimoji="1" lang="ja-JP" altLang="en-US" smtClean="0"/>
              <a:t>2026/10/18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485AB-C7BA-4AB2-9745-D4F55E0B16B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828098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8A97B-506B-42C7-9296-AA9396EA624A}" type="datetimeFigureOut">
              <a:rPr kumimoji="1" lang="ja-JP" altLang="en-US" smtClean="0"/>
              <a:t>2026/10/18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485AB-C7BA-4AB2-9745-D4F55E0B16B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757966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8A97B-506B-42C7-9296-AA9396EA624A}" type="datetimeFigureOut">
              <a:rPr kumimoji="1" lang="ja-JP" altLang="en-US" smtClean="0"/>
              <a:t>2026/10/18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485AB-C7BA-4AB2-9745-D4F55E0B16B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600911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8A97B-506B-42C7-9296-AA9396EA624A}" type="datetimeFigureOut">
              <a:rPr kumimoji="1" lang="ja-JP" altLang="en-US" smtClean="0"/>
              <a:t>2026/10/18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485AB-C7BA-4AB2-9745-D4F55E0B16B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84146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8A97B-506B-42C7-9296-AA9396EA624A}" type="datetimeFigureOut">
              <a:rPr kumimoji="1" lang="ja-JP" altLang="en-US" smtClean="0"/>
              <a:t>2026/10/18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485AB-C7BA-4AB2-9745-D4F55E0B16B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281117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8A97B-506B-42C7-9296-AA9396EA624A}" type="datetimeFigureOut">
              <a:rPr kumimoji="1" lang="ja-JP" altLang="en-US" smtClean="0"/>
              <a:t>2026/10/18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485AB-C7BA-4AB2-9745-D4F55E0B16B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311468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8A97B-506B-42C7-9296-AA9396EA624A}" type="datetimeFigureOut">
              <a:rPr kumimoji="1" lang="ja-JP" altLang="en-US" smtClean="0"/>
              <a:t>2026/10/18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485AB-C7BA-4AB2-9745-D4F55E0B16B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251645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038A97B-506B-42C7-9296-AA9396EA624A}" type="datetimeFigureOut">
              <a:rPr kumimoji="1" lang="ja-JP" altLang="en-US" smtClean="0"/>
              <a:t>2026/10/18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AB485AB-C7BA-4AB2-9745-D4F55E0B16B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939730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図 14">
            <a:extLst>
              <a:ext uri="{FF2B5EF4-FFF2-40B4-BE49-F238E27FC236}">
                <a16:creationId xmlns:a16="http://schemas.microsoft.com/office/drawing/2014/main" id="{3CE284CA-5961-E9BA-6ADC-E4153399A1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6461" y="0"/>
            <a:ext cx="6982191" cy="9115513"/>
          </a:xfrm>
          <a:prstGeom prst="rect">
            <a:avLst/>
          </a:prstGeom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E5697757-C6E9-759A-61E2-0DA7F0BE8364}"/>
              </a:ext>
            </a:extLst>
          </p:cNvPr>
          <p:cNvSpPr txBox="1"/>
          <p:nvPr/>
        </p:nvSpPr>
        <p:spPr>
          <a:xfrm>
            <a:off x="52210" y="4737462"/>
            <a:ext cx="6753578" cy="2092637"/>
          </a:xfrm>
          <a:prstGeom prst="rect">
            <a:avLst/>
          </a:prstGeom>
          <a:solidFill>
            <a:srgbClr val="D8F3FC"/>
          </a:solidFill>
          <a:ln w="63500">
            <a:solidFill>
              <a:schemeClr val="accent4"/>
            </a:solidFill>
          </a:ln>
        </p:spPr>
        <p:txBody>
          <a:bodyPr wrap="square" rtlCol="0" anchor="ctr" anchorCtr="0">
            <a:noAutofit/>
          </a:bodyPr>
          <a:lstStyle/>
          <a:p>
            <a:r>
              <a:rPr kumimoji="1" lang="ja-JP" altLang="en-US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開催場所　▶伏見港公園 体育館</a:t>
            </a:r>
            <a:endParaRPr kumimoji="1" lang="en-US" altLang="ja-JP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kumimoji="1" lang="ja-JP" altLang="en-US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参加費　　▶</a:t>
            </a:r>
            <a:r>
              <a:rPr kumimoji="1" lang="ja-JP" altLang="en-US" b="1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２００円</a:t>
            </a:r>
            <a:r>
              <a:rPr kumimoji="1" lang="ja-JP" altLang="en-US" sz="1300" b="1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（税込）</a:t>
            </a:r>
            <a:endParaRPr kumimoji="1" lang="en-US" altLang="ja-JP" sz="1300" b="1" dirty="0">
              <a:solidFill>
                <a:srgbClr val="FF0000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参加対象　▶</a:t>
            </a:r>
            <a:r>
              <a:rPr lang="en-US" altLang="ja-JP" b="1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65</a:t>
            </a:r>
            <a:r>
              <a:rPr lang="ja-JP" altLang="en-US" b="1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歳以上 </a:t>
            </a:r>
            <a:r>
              <a:rPr lang="ja-JP" altLang="en-US" sz="13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＊年齢確認できる証明書をご持参ください</a:t>
            </a:r>
            <a:endParaRPr lang="en-US" altLang="ja-JP" sz="1300" b="1" dirty="0">
              <a:solidFill>
                <a:srgbClr val="FF0000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予約　　　▶不要</a:t>
            </a:r>
            <a:endParaRPr lang="en-US" altLang="ja-JP" sz="1600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kumimoji="1" lang="ja-JP" altLang="en-US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参加方法　▶当日、窓口で参加費をお支払いください</a:t>
            </a:r>
            <a:endParaRPr kumimoji="1" lang="en-US" altLang="ja-JP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kumimoji="1" lang="ja-JP" altLang="en-US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持ち物　　▶動きやすい服装、飲み物、タオル、室内シューズ</a:t>
            </a:r>
            <a:endParaRPr kumimoji="1" lang="en-US" altLang="ja-JP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kumimoji="1" lang="ja-JP" altLang="en-US" sz="13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　　　　　＊ラケットは貸し出しあり（マイラケット持参可）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24ECEBAE-6B10-8178-9055-E870B9A6E93F}"/>
              </a:ext>
            </a:extLst>
          </p:cNvPr>
          <p:cNvSpPr txBox="1"/>
          <p:nvPr/>
        </p:nvSpPr>
        <p:spPr>
          <a:xfrm>
            <a:off x="-63478" y="8647218"/>
            <a:ext cx="7000476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＊当日はバドミントン４面、卓球台５台を準備しております</a:t>
            </a:r>
            <a:endParaRPr kumimoji="1" lang="en-US" altLang="ja-JP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＊バドミントン、卓球それぞれ</a:t>
            </a:r>
            <a:r>
              <a:rPr lang="en-US" altLang="ja-JP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30</a:t>
            </a:r>
            <a:r>
              <a:rPr lang="ja-JP" altLang="en-US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分で交代となります</a:t>
            </a:r>
            <a:endParaRPr kumimoji="1" lang="ja-JP" altLang="en-US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E94C4776-6388-2E2D-F4AA-13550A84C9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53" t="11709" r="15659" b="17320"/>
          <a:stretch>
            <a:fillRect/>
          </a:stretch>
        </p:blipFill>
        <p:spPr>
          <a:xfrm>
            <a:off x="420376" y="-31759"/>
            <a:ext cx="6137178" cy="3462936"/>
          </a:xfrm>
          <a:prstGeom prst="rect">
            <a:avLst/>
          </a:prstGeom>
        </p:spPr>
      </p:pic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0C4F86F5-F6CA-2571-FE1A-D60DB9E44BD8}"/>
              </a:ext>
            </a:extLst>
          </p:cNvPr>
          <p:cNvSpPr txBox="1"/>
          <p:nvPr/>
        </p:nvSpPr>
        <p:spPr>
          <a:xfrm>
            <a:off x="-63478" y="9259669"/>
            <a:ext cx="6989208" cy="646332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 anchorCtr="0">
            <a:noAutofit/>
          </a:bodyPr>
          <a:lstStyle/>
          <a:p>
            <a:r>
              <a:rPr kumimoji="1" lang="ja-JP" altLang="en-US" sz="2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京都府立</a:t>
            </a:r>
            <a:r>
              <a:rPr kumimoji="1" lang="ja-JP" altLang="en-US" sz="3600" b="1" dirty="0">
                <a:solidFill>
                  <a:schemeClr val="accent6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伏見港公園</a:t>
            </a:r>
            <a:r>
              <a:rPr kumimoji="1" lang="ja-JP" altLang="en-US" sz="2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</a:t>
            </a:r>
            <a:r>
              <a:rPr kumimoji="1" lang="en-US" altLang="ja-JP" sz="20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TEL</a:t>
            </a:r>
            <a:r>
              <a:rPr lang="ja-JP" altLang="en-US" sz="20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：</a:t>
            </a:r>
            <a:r>
              <a:rPr lang="en-US" altLang="ja-JP" sz="20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075-611-7081</a:t>
            </a:r>
            <a:endParaRPr kumimoji="1" lang="en-US" altLang="ja-JP" sz="24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ED7E5B4D-C5F7-7FA6-5F2F-B62E4A5F4B26}"/>
              </a:ext>
            </a:extLst>
          </p:cNvPr>
          <p:cNvSpPr txBox="1"/>
          <p:nvPr/>
        </p:nvSpPr>
        <p:spPr>
          <a:xfrm>
            <a:off x="59971" y="3309257"/>
            <a:ext cx="6753578" cy="1271914"/>
          </a:xfrm>
          <a:prstGeom prst="rect">
            <a:avLst/>
          </a:prstGeom>
          <a:solidFill>
            <a:srgbClr val="FCF2FB"/>
          </a:solidFill>
          <a:ln w="50800">
            <a:solidFill>
              <a:srgbClr val="FF0000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 anchor="ctr" anchorCtr="0">
            <a:noAutofit/>
          </a:bodyPr>
          <a:lstStyle/>
          <a:p>
            <a:pPr algn="ctr"/>
            <a:r>
              <a:rPr kumimoji="1" lang="ja-JP" altLang="en-US" b="1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≪ 内 容 ≫</a:t>
            </a:r>
            <a:endParaRPr kumimoji="1" lang="en-US" altLang="ja-JP" b="1" dirty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kumimoji="1" lang="ja-JP" altLang="en-US" b="1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 体育館でバドミントン、卓球をお楽しみいただけます。</a:t>
            </a:r>
            <a:endParaRPr kumimoji="1" lang="en-US" altLang="ja-JP" b="1" dirty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kumimoji="1" lang="en-US" altLang="ja-JP" b="1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 65</a:t>
            </a:r>
            <a:r>
              <a:rPr kumimoji="1" lang="ja-JP" altLang="en-US" b="1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歳以上の方は、どなたでもご参加可能ですので、</a:t>
            </a:r>
            <a:r>
              <a:rPr lang="ja-JP" altLang="en-US" b="1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お友達と</a:t>
            </a:r>
            <a:endParaRPr lang="en-US" altLang="ja-JP" b="1" dirty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en-US" altLang="ja-JP" b="1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 </a:t>
            </a:r>
            <a:r>
              <a:rPr lang="ja-JP" altLang="en-US" b="1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一緒にスポーツで気持ちい汗をかきましょう！</a:t>
            </a:r>
            <a:endParaRPr kumimoji="1" lang="ja-JP" altLang="en-US" b="1" dirty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graphicFrame>
        <p:nvGraphicFramePr>
          <p:cNvPr id="20" name="表 19">
            <a:extLst>
              <a:ext uri="{FF2B5EF4-FFF2-40B4-BE49-F238E27FC236}">
                <a16:creationId xmlns:a16="http://schemas.microsoft.com/office/drawing/2014/main" id="{C131989B-D594-8CC8-5662-B4C7C6233B6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8508474"/>
              </p:ext>
            </p:extLst>
          </p:nvPr>
        </p:nvGraphicFramePr>
        <p:xfrm>
          <a:off x="1463000" y="6996979"/>
          <a:ext cx="5395000" cy="741680"/>
        </p:xfrm>
        <a:graphic>
          <a:graphicData uri="http://schemas.openxmlformats.org/drawingml/2006/table">
            <a:tbl>
              <a:tblPr firstRow="1" bandRow="1">
                <a:tableStyleId>{FABFCF23-3B69-468F-B69F-88F6DE6A72F2}</a:tableStyleId>
              </a:tblPr>
              <a:tblGrid>
                <a:gridCol w="2507542">
                  <a:extLst>
                    <a:ext uri="{9D8B030D-6E8A-4147-A177-3AD203B41FA5}">
                      <a16:colId xmlns:a16="http://schemas.microsoft.com/office/drawing/2014/main" val="2226360278"/>
                    </a:ext>
                  </a:extLst>
                </a:gridCol>
                <a:gridCol w="2887458">
                  <a:extLst>
                    <a:ext uri="{9D8B030D-6E8A-4147-A177-3AD203B41FA5}">
                      <a16:colId xmlns:a16="http://schemas.microsoft.com/office/drawing/2014/main" val="14634232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800" dirty="0">
                          <a:solidFill>
                            <a:schemeClr val="tx1"/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開催日程</a:t>
                      </a:r>
                      <a:endParaRPr kumimoji="1" lang="en-US" altLang="ja-JP" sz="1800" dirty="0">
                        <a:solidFill>
                          <a:schemeClr val="tx1"/>
                        </a:solidFill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800" dirty="0">
                          <a:solidFill>
                            <a:schemeClr val="tx1"/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開催時間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283870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800" b="1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１０月３０日（金）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800" b="1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１３：００～１５：００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37739984"/>
                  </a:ext>
                </a:extLst>
              </a:tr>
            </a:tbl>
          </a:graphicData>
        </a:graphic>
      </p:graphicFrame>
      <p:pic>
        <p:nvPicPr>
          <p:cNvPr id="21" name="図 20">
            <a:extLst>
              <a:ext uri="{FF2B5EF4-FFF2-40B4-BE49-F238E27FC236}">
                <a16:creationId xmlns:a16="http://schemas.microsoft.com/office/drawing/2014/main" id="{A2AA1A35-9506-3922-B94B-95FB2FD3E9C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43587" y="6960733"/>
            <a:ext cx="1606587" cy="1603046"/>
          </a:xfrm>
          <a:prstGeom prst="rect">
            <a:avLst/>
          </a:prstGeom>
        </p:spPr>
      </p:pic>
      <p:pic>
        <p:nvPicPr>
          <p:cNvPr id="22" name="図 21">
            <a:extLst>
              <a:ext uri="{FF2B5EF4-FFF2-40B4-BE49-F238E27FC236}">
                <a16:creationId xmlns:a16="http://schemas.microsoft.com/office/drawing/2014/main" id="{E5FC5460-A715-9436-BD04-5BC2B921DEF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85172" y="4223198"/>
            <a:ext cx="1627684" cy="2081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38386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テーマ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132</TotalTime>
  <Words>147</Words>
  <Application>Microsoft Office PowerPoint</Application>
  <PresentationFormat>A4 210 x 297 mm</PresentationFormat>
  <Paragraphs>18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HG丸ｺﾞｼｯｸM-PRO</vt:lpstr>
      <vt:lpstr>Aptos</vt:lpstr>
      <vt:lpstr>Aptos Display</vt:lpstr>
      <vt:lpstr>Arial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Sugiura Kodai</dc:creator>
  <cp:lastModifiedBy>1269_fushimiminato</cp:lastModifiedBy>
  <cp:revision>7</cp:revision>
  <dcterms:created xsi:type="dcterms:W3CDTF">2026-03-17T10:23:15Z</dcterms:created>
  <dcterms:modified xsi:type="dcterms:W3CDTF">2026-10-18T03:19:27Z</dcterms:modified>
</cp:coreProperties>
</file>