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76" r:id="rId2"/>
  </p:sldIdLst>
  <p:sldSz cx="10691813" cy="1511935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99CF"/>
    <a:srgbClr val="5ABFD9"/>
    <a:srgbClr val="F19D09"/>
    <a:srgbClr val="009492"/>
    <a:srgbClr val="F5DF67"/>
    <a:srgbClr val="DE531B"/>
    <a:srgbClr val="F26F00"/>
    <a:srgbClr val="E63636"/>
    <a:srgbClr val="E73E3A"/>
    <a:srgbClr val="FDCF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8F2DAB-D32C-B595-61FC-133518271084}" v="98" dt="2025-03-26T08:47:43.097"/>
    <p1510:client id="{4C9A0BD2-5477-18F6-2E3A-74030E65DE01}" v="8" dt="2025-03-26T10:44:28.987"/>
  </p1510:revLst>
</p1510:revInfo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66" autoAdjust="0"/>
    <p:restoredTop sz="94660"/>
  </p:normalViewPr>
  <p:slideViewPr>
    <p:cSldViewPr snapToGrid="0">
      <p:cViewPr>
        <p:scale>
          <a:sx n="66" d="100"/>
          <a:sy n="66" d="100"/>
        </p:scale>
        <p:origin x="69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5685" tIns="47843" rIns="95685" bIns="47843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5685" tIns="47843" rIns="95685" bIns="47843" rtlCol="0"/>
          <a:lstStyle>
            <a:lvl1pPr algn="r">
              <a:defRPr sz="1300"/>
            </a:lvl1pPr>
          </a:lstStyle>
          <a:p>
            <a:fld id="{705EE120-D23B-4C97-8744-BBE53D7A6B92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1243013"/>
            <a:ext cx="23717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85" tIns="47843" rIns="95685" bIns="4784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6"/>
            <a:ext cx="5445760" cy="3913615"/>
          </a:xfrm>
          <a:prstGeom prst="rect">
            <a:avLst/>
          </a:prstGeom>
        </p:spPr>
        <p:txBody>
          <a:bodyPr vert="horz" lIns="95685" tIns="47843" rIns="95685" bIns="4784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5685" tIns="47843" rIns="95685" bIns="47843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5685" tIns="47843" rIns="95685" bIns="47843" rtlCol="0" anchor="b"/>
          <a:lstStyle>
            <a:lvl1pPr algn="r">
              <a:defRPr sz="1300"/>
            </a:lvl1pPr>
          </a:lstStyle>
          <a:p>
            <a:fld id="{5387B500-25C4-4FF1-AE3B-FFAE8D7B7F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5"/>
            </a:lvl1pPr>
            <a:lvl2pPr marL="534670" indent="0" algn="ctr">
              <a:buNone/>
              <a:defRPr sz="2340"/>
            </a:lvl2pPr>
            <a:lvl3pPr marL="1069340" indent="0" algn="ctr">
              <a:buNone/>
              <a:defRPr sz="2105"/>
            </a:lvl3pPr>
            <a:lvl4pPr marL="1604010" indent="0" algn="ctr">
              <a:buNone/>
              <a:defRPr sz="1870"/>
            </a:lvl4pPr>
            <a:lvl5pPr marL="2138680" indent="0" algn="ctr">
              <a:buNone/>
              <a:defRPr sz="1870"/>
            </a:lvl5pPr>
            <a:lvl6pPr marL="2672715" indent="0" algn="ctr">
              <a:buNone/>
              <a:defRPr sz="1870"/>
            </a:lvl6pPr>
            <a:lvl7pPr marL="3207385" indent="0" algn="ctr">
              <a:buNone/>
              <a:defRPr sz="1870"/>
            </a:lvl7pPr>
            <a:lvl8pPr marL="3742055" indent="0" algn="ctr">
              <a:buNone/>
              <a:defRPr sz="1870"/>
            </a:lvl8pPr>
            <a:lvl9pPr marL="4276725" indent="0" algn="ctr">
              <a:buNone/>
              <a:defRPr sz="187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3F4-2ECB-485F-A3EC-00D4CDB97500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DC8A7-0C77-4D27-A057-7362786DA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3F4-2ECB-485F-A3EC-00D4CDB97500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DC8A7-0C77-4D27-A057-7362786DA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5">
                <a:solidFill>
                  <a:schemeClr val="tx1"/>
                </a:solidFill>
              </a:defRPr>
            </a:lvl1pPr>
            <a:lvl2pPr marL="534670" indent="0">
              <a:buNone/>
              <a:defRPr sz="2340">
                <a:solidFill>
                  <a:schemeClr val="tx1">
                    <a:tint val="75000"/>
                  </a:schemeClr>
                </a:solidFill>
              </a:defRPr>
            </a:lvl2pPr>
            <a:lvl3pPr marL="1069340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4010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4pPr>
            <a:lvl5pPr marL="2138680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5pPr>
            <a:lvl6pPr marL="2672715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6pPr>
            <a:lvl7pPr marL="3207385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7pPr>
            <a:lvl8pPr marL="3742055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8pPr>
            <a:lvl9pPr marL="4276725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3F4-2ECB-485F-A3EC-00D4CDB97500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DC8A7-0C77-4D27-A057-7362786DA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3F4-2ECB-485F-A3EC-00D4CDB97500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DC8A7-0C77-4D27-A057-7362786DA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5" b="1"/>
            </a:lvl1pPr>
            <a:lvl2pPr marL="534670" indent="0">
              <a:buNone/>
              <a:defRPr sz="2340" b="1"/>
            </a:lvl2pPr>
            <a:lvl3pPr marL="1069340" indent="0">
              <a:buNone/>
              <a:defRPr sz="2105" b="1"/>
            </a:lvl3pPr>
            <a:lvl4pPr marL="1604010" indent="0">
              <a:buNone/>
              <a:defRPr sz="1870" b="1"/>
            </a:lvl4pPr>
            <a:lvl5pPr marL="2138680" indent="0">
              <a:buNone/>
              <a:defRPr sz="1870" b="1"/>
            </a:lvl5pPr>
            <a:lvl6pPr marL="2672715" indent="0">
              <a:buNone/>
              <a:defRPr sz="1870" b="1"/>
            </a:lvl6pPr>
            <a:lvl7pPr marL="3207385" indent="0">
              <a:buNone/>
              <a:defRPr sz="1870" b="1"/>
            </a:lvl7pPr>
            <a:lvl8pPr marL="3742055" indent="0">
              <a:buNone/>
              <a:defRPr sz="1870" b="1"/>
            </a:lvl8pPr>
            <a:lvl9pPr marL="4276725" indent="0">
              <a:buNone/>
              <a:defRPr sz="187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5" b="1"/>
            </a:lvl1pPr>
            <a:lvl2pPr marL="534670" indent="0">
              <a:buNone/>
              <a:defRPr sz="2340" b="1"/>
            </a:lvl2pPr>
            <a:lvl3pPr marL="1069340" indent="0">
              <a:buNone/>
              <a:defRPr sz="2105" b="1"/>
            </a:lvl3pPr>
            <a:lvl4pPr marL="1604010" indent="0">
              <a:buNone/>
              <a:defRPr sz="1870" b="1"/>
            </a:lvl4pPr>
            <a:lvl5pPr marL="2138680" indent="0">
              <a:buNone/>
              <a:defRPr sz="1870" b="1"/>
            </a:lvl5pPr>
            <a:lvl6pPr marL="2672715" indent="0">
              <a:buNone/>
              <a:defRPr sz="1870" b="1"/>
            </a:lvl6pPr>
            <a:lvl7pPr marL="3207385" indent="0">
              <a:buNone/>
              <a:defRPr sz="1870" b="1"/>
            </a:lvl7pPr>
            <a:lvl8pPr marL="3742055" indent="0">
              <a:buNone/>
              <a:defRPr sz="1870" b="1"/>
            </a:lvl8pPr>
            <a:lvl9pPr marL="4276725" indent="0">
              <a:buNone/>
              <a:defRPr sz="187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3F4-2ECB-485F-A3EC-00D4CDB97500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DC8A7-0C77-4D27-A057-7362786DA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3F4-2ECB-485F-A3EC-00D4CDB97500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DC8A7-0C77-4D27-A057-7362786DA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3F4-2ECB-485F-A3EC-00D4CDB97500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DC8A7-0C77-4D27-A057-7362786DA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0"/>
            </a:lvl1pPr>
            <a:lvl2pPr>
              <a:defRPr sz="3275"/>
            </a:lvl2pPr>
            <a:lvl3pPr>
              <a:defRPr sz="2805"/>
            </a:lvl3pPr>
            <a:lvl4pPr>
              <a:defRPr sz="2340"/>
            </a:lvl4pPr>
            <a:lvl5pPr>
              <a:defRPr sz="2340"/>
            </a:lvl5pPr>
            <a:lvl6pPr>
              <a:defRPr sz="2340"/>
            </a:lvl6pPr>
            <a:lvl7pPr>
              <a:defRPr sz="2340"/>
            </a:lvl7pPr>
            <a:lvl8pPr>
              <a:defRPr sz="2340"/>
            </a:lvl8pPr>
            <a:lvl9pPr>
              <a:defRPr sz="234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0"/>
            </a:lvl1pPr>
            <a:lvl2pPr marL="534670" indent="0">
              <a:buNone/>
              <a:defRPr sz="1635"/>
            </a:lvl2pPr>
            <a:lvl3pPr marL="1069340" indent="0">
              <a:buNone/>
              <a:defRPr sz="1405"/>
            </a:lvl3pPr>
            <a:lvl4pPr marL="1604010" indent="0">
              <a:buNone/>
              <a:defRPr sz="1170"/>
            </a:lvl4pPr>
            <a:lvl5pPr marL="2138680" indent="0">
              <a:buNone/>
              <a:defRPr sz="1170"/>
            </a:lvl5pPr>
            <a:lvl6pPr marL="2672715" indent="0">
              <a:buNone/>
              <a:defRPr sz="1170"/>
            </a:lvl6pPr>
            <a:lvl7pPr marL="3207385" indent="0">
              <a:buNone/>
              <a:defRPr sz="1170"/>
            </a:lvl7pPr>
            <a:lvl8pPr marL="3742055" indent="0">
              <a:buNone/>
              <a:defRPr sz="1170"/>
            </a:lvl8pPr>
            <a:lvl9pPr marL="4276725" indent="0">
              <a:buNone/>
              <a:defRPr sz="117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3F4-2ECB-485F-A3EC-00D4CDB97500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DC8A7-0C77-4D27-A057-7362786DA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0"/>
            </a:lvl1pPr>
            <a:lvl2pPr marL="534670" indent="0">
              <a:buNone/>
              <a:defRPr sz="3275"/>
            </a:lvl2pPr>
            <a:lvl3pPr marL="1069340" indent="0">
              <a:buNone/>
              <a:defRPr sz="2805"/>
            </a:lvl3pPr>
            <a:lvl4pPr marL="1604010" indent="0">
              <a:buNone/>
              <a:defRPr sz="2340"/>
            </a:lvl4pPr>
            <a:lvl5pPr marL="2138680" indent="0">
              <a:buNone/>
              <a:defRPr sz="2340"/>
            </a:lvl5pPr>
            <a:lvl6pPr marL="2672715" indent="0">
              <a:buNone/>
              <a:defRPr sz="2340"/>
            </a:lvl6pPr>
            <a:lvl7pPr marL="3207385" indent="0">
              <a:buNone/>
              <a:defRPr sz="2340"/>
            </a:lvl7pPr>
            <a:lvl8pPr marL="3742055" indent="0">
              <a:buNone/>
              <a:defRPr sz="2340"/>
            </a:lvl8pPr>
            <a:lvl9pPr marL="4276725" indent="0">
              <a:buNone/>
              <a:defRPr sz="234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0"/>
            </a:lvl1pPr>
            <a:lvl2pPr marL="534670" indent="0">
              <a:buNone/>
              <a:defRPr sz="1635"/>
            </a:lvl2pPr>
            <a:lvl3pPr marL="1069340" indent="0">
              <a:buNone/>
              <a:defRPr sz="1405"/>
            </a:lvl3pPr>
            <a:lvl4pPr marL="1604010" indent="0">
              <a:buNone/>
              <a:defRPr sz="1170"/>
            </a:lvl4pPr>
            <a:lvl5pPr marL="2138680" indent="0">
              <a:buNone/>
              <a:defRPr sz="1170"/>
            </a:lvl5pPr>
            <a:lvl6pPr marL="2672715" indent="0">
              <a:buNone/>
              <a:defRPr sz="1170"/>
            </a:lvl6pPr>
            <a:lvl7pPr marL="3207385" indent="0">
              <a:buNone/>
              <a:defRPr sz="1170"/>
            </a:lvl7pPr>
            <a:lvl8pPr marL="3742055" indent="0">
              <a:buNone/>
              <a:defRPr sz="1170"/>
            </a:lvl8pPr>
            <a:lvl9pPr marL="4276725" indent="0">
              <a:buNone/>
              <a:defRPr sz="117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3F4-2ECB-485F-A3EC-00D4CDB97500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DC8A7-0C77-4D27-A057-7362786DA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3F4-2ECB-485F-A3EC-00D4CDB97500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DC8A7-0C77-4D27-A057-7362786DA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CB3F4-2ECB-485F-A3EC-00D4CDB97500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DC8A7-0C77-4D27-A057-7362786DA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CB3F4-2ECB-485F-A3EC-00D4CDB97500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DC8A7-0C77-4D27-A057-7362786DAF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069340" rtl="0" eaLnBrk="1" latinLnBrk="0" hangingPunct="1">
        <a:lnSpc>
          <a:spcPct val="90000"/>
        </a:lnSpc>
        <a:spcBef>
          <a:spcPct val="0"/>
        </a:spcBef>
        <a:buNone/>
        <a:defRPr kumimoji="1"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35" indent="-267335" algn="l" defTabSz="1069340" rtl="0" eaLnBrk="1" latinLnBrk="0" hangingPunct="1">
        <a:lnSpc>
          <a:spcPct val="90000"/>
        </a:lnSpc>
        <a:spcBef>
          <a:spcPts val="1170"/>
        </a:spcBef>
        <a:buFont typeface="Arial" panose="020B0604020202020204" pitchFamily="34" charset="0"/>
        <a:buChar char="•"/>
        <a:defRPr kumimoji="1" sz="3275" kern="1200">
          <a:solidFill>
            <a:schemeClr val="tx1"/>
          </a:solidFill>
          <a:latin typeface="+mn-lt"/>
          <a:ea typeface="+mn-ea"/>
          <a:cs typeface="+mn-cs"/>
        </a:defRPr>
      </a:lvl1pPr>
      <a:lvl2pPr marL="802005" indent="-267335" algn="l" defTabSz="1069340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805" kern="1200">
          <a:solidFill>
            <a:schemeClr val="tx1"/>
          </a:solidFill>
          <a:latin typeface="+mn-lt"/>
          <a:ea typeface="+mn-ea"/>
          <a:cs typeface="+mn-cs"/>
        </a:defRPr>
      </a:lvl2pPr>
      <a:lvl3pPr marL="1336675" indent="-267335" algn="l" defTabSz="1069340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340" kern="1200">
          <a:solidFill>
            <a:schemeClr val="tx1"/>
          </a:solidFill>
          <a:latin typeface="+mn-lt"/>
          <a:ea typeface="+mn-ea"/>
          <a:cs typeface="+mn-cs"/>
        </a:defRPr>
      </a:lvl3pPr>
      <a:lvl4pPr marL="1871345" indent="-267335" algn="l" defTabSz="1069340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6015" indent="-267335" algn="l" defTabSz="1069340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050" indent="-267335" algn="l" defTabSz="1069340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720" indent="-267335" algn="l" defTabSz="1069340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390" indent="-267335" algn="l" defTabSz="1069340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060" indent="-267335" algn="l" defTabSz="1069340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340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70" algn="l" defTabSz="1069340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340" algn="l" defTabSz="1069340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4010" algn="l" defTabSz="1069340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680" algn="l" defTabSz="1069340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2715" algn="l" defTabSz="1069340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385" algn="l" defTabSz="1069340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055" algn="l" defTabSz="1069340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725" algn="l" defTabSz="1069340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B040D-08AB-2EC6-BCC4-9F0C44091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C7F750C-9086-6C08-CF62-FE3D23F894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" y="0"/>
            <a:ext cx="10687175" cy="15116895"/>
          </a:xfrm>
          <a:prstGeom prst="rect">
            <a:avLst/>
          </a:prstGeom>
        </p:spPr>
      </p:pic>
      <p:graphicFrame>
        <p:nvGraphicFramePr>
          <p:cNvPr id="16" name="表 15">
            <a:extLst>
              <a:ext uri="{FF2B5EF4-FFF2-40B4-BE49-F238E27FC236}">
                <a16:creationId xmlns:a16="http://schemas.microsoft.com/office/drawing/2014/main" id="{5FE98E47-8990-5B2B-3081-B8DC27960F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061875"/>
              </p:ext>
            </p:extLst>
          </p:nvPr>
        </p:nvGraphicFramePr>
        <p:xfrm>
          <a:off x="240665" y="3796664"/>
          <a:ext cx="5027295" cy="10156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738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983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kumimoji="1" lang="ja-JP" altLang="en-US" sz="1300" b="1" dirty="0">
                          <a:solidFill>
                            <a:srgbClr val="FF0000"/>
                          </a:solidFill>
                          <a:sym typeface="+mn-ea"/>
                        </a:rPr>
                        <a:t>日</a:t>
                      </a:r>
                      <a:endParaRPr kumimoji="1" lang="ja-JP" altLang="en-US" sz="1300" b="1" dirty="0">
                        <a:solidFill>
                          <a:srgbClr val="FF0000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月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rgbClr val="FF0000"/>
                          </a:solidFill>
                        </a:rPr>
                        <a:t>火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rgbClr val="FF0000"/>
                          </a:solidFill>
                        </a:rPr>
                        <a:t>文化の日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水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300" b="1" dirty="0">
                        <a:solidFill>
                          <a:srgbClr val="FF0000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木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テニス練習会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金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rgbClr val="1399CF"/>
                          </a:solidFill>
                        </a:rPr>
                        <a:t>土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ふしみなーとフェスタ２０２６</a:t>
                      </a:r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kumimoji="1" lang="ja-JP" altLang="en-US" sz="1300" b="1" dirty="0">
                          <a:solidFill>
                            <a:srgbClr val="FF0000"/>
                          </a:solidFill>
                          <a:sym typeface="+mn-ea"/>
                        </a:rPr>
                        <a:t>日</a:t>
                      </a:r>
                      <a:endParaRPr kumimoji="1" lang="ja-JP" altLang="en-US" sz="1300" b="1" dirty="0">
                        <a:solidFill>
                          <a:srgbClr val="FF0000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月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火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水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rgbClr val="FF0000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木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テニス練習会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金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rgbClr val="00B0F0"/>
                          </a:solidFill>
                        </a:rPr>
                        <a:t>土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0832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kumimoji="1" lang="ja-JP" altLang="en-US" sz="1300" b="1" dirty="0">
                          <a:solidFill>
                            <a:srgbClr val="FF0000"/>
                          </a:solidFill>
                          <a:sym typeface="+mn-ea"/>
                        </a:rPr>
                        <a:t>日</a:t>
                      </a:r>
                      <a:endParaRPr kumimoji="1" lang="ja-JP" altLang="en-US" sz="1300" b="1" dirty="0">
                        <a:solidFill>
                          <a:srgbClr val="FF0000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障がい者水泳のつどい</a:t>
                      </a:r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月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17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火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水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19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木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1">
                          <a:solidFill>
                            <a:schemeClr val="tx1"/>
                          </a:solidFill>
                        </a:rPr>
                        <a:t>テニス練習会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金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rgbClr val="00B0F0"/>
                          </a:solidFill>
                        </a:rPr>
                        <a:t>土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kumimoji="1" lang="ja-JP" altLang="en-US" sz="1300" b="1" dirty="0">
                          <a:solidFill>
                            <a:srgbClr val="FF0000"/>
                          </a:solidFill>
                          <a:sym typeface="+mn-ea"/>
                        </a:rPr>
                        <a:t>日</a:t>
                      </a:r>
                      <a:endParaRPr kumimoji="1" lang="ja-JP" altLang="en-US" sz="1300" b="1" dirty="0">
                        <a:solidFill>
                          <a:srgbClr val="FF0000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23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rgbClr val="FF0000"/>
                          </a:solidFill>
                        </a:rPr>
                        <a:t>月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rgbClr val="FF0000"/>
                          </a:solidFill>
                        </a:rPr>
                        <a:t>勤労感謝の日</a:t>
                      </a:r>
                      <a:endParaRPr kumimoji="1" lang="en-US" altLang="ja-JP" sz="1300" b="1" dirty="0">
                        <a:solidFill>
                          <a:srgbClr val="FF0000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火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rgbClr val="FF0000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25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水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26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木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テニス練習会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27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金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28</a:t>
                      </a:r>
                      <a:endParaRPr kumimoji="1" lang="ja-JP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rgbClr val="00B0F0"/>
                          </a:solidFill>
                        </a:rPr>
                        <a:t>土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スポレクＥＸＰＯ</a:t>
                      </a:r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kumimoji="1" lang="ja-JP" altLang="en-US" sz="1300" b="1" dirty="0">
                          <a:solidFill>
                            <a:srgbClr val="FF0000"/>
                          </a:solidFill>
                          <a:sym typeface="+mn-ea"/>
                        </a:rPr>
                        <a:t>日</a:t>
                      </a:r>
                      <a:endParaRPr kumimoji="1" lang="ja-JP" altLang="en-US" sz="1300" b="1" dirty="0">
                        <a:solidFill>
                          <a:srgbClr val="FF0000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339839">
                <a:tc>
                  <a:txBody>
                    <a:bodyPr/>
                    <a:lstStyle/>
                    <a:p>
                      <a:pPr marL="0" marR="0" lvl="0" indent="0" algn="ctr" defTabSz="10693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300" b="1" dirty="0">
                          <a:solidFill>
                            <a:schemeClr val="tx1"/>
                          </a:solidFill>
                        </a:rPr>
                        <a:t>月</a:t>
                      </a: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kumimoji="1" lang="en-US" altLang="ja-JP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00011" marR="100011" marT="50006" marB="500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77FC2A08-ABC8-5476-FFA8-EA6826E81986}"/>
              </a:ext>
            </a:extLst>
          </p:cNvPr>
          <p:cNvGrpSpPr/>
          <p:nvPr/>
        </p:nvGrpSpPr>
        <p:grpSpPr>
          <a:xfrm>
            <a:off x="5564514" y="4359181"/>
            <a:ext cx="4788664" cy="2715387"/>
            <a:chOff x="309154" y="7070922"/>
            <a:chExt cx="4788664" cy="2919980"/>
          </a:xfrm>
        </p:grpSpPr>
        <p:sp>
          <p:nvSpPr>
            <p:cNvPr id="19" name="四角形: 角を丸くする 18">
              <a:extLst>
                <a:ext uri="{FF2B5EF4-FFF2-40B4-BE49-F238E27FC236}">
                  <a16:creationId xmlns:a16="http://schemas.microsoft.com/office/drawing/2014/main" id="{C9E8EA28-EFEC-FA01-4BF2-77ADC6D6B846}"/>
                </a:ext>
              </a:extLst>
            </p:cNvPr>
            <p:cNvSpPr/>
            <p:nvPr/>
          </p:nvSpPr>
          <p:spPr>
            <a:xfrm>
              <a:off x="309154" y="7070922"/>
              <a:ext cx="4788664" cy="2919980"/>
            </a:xfrm>
            <a:prstGeom prst="roundRect">
              <a:avLst>
                <a:gd name="adj" fmla="val 4506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76200">
              <a:solidFill>
                <a:srgbClr val="F5D82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A8A8BDB7-AA91-D4D9-5B79-DFACEF68CBC5}"/>
                </a:ext>
              </a:extLst>
            </p:cNvPr>
            <p:cNvSpPr txBox="1"/>
            <p:nvPr/>
          </p:nvSpPr>
          <p:spPr>
            <a:xfrm>
              <a:off x="382734" y="7985960"/>
              <a:ext cx="4656979" cy="1535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日付：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11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月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15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日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(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日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)</a:t>
              </a:r>
            </a:p>
            <a:p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時間：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13:30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～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15:00</a:t>
              </a:r>
            </a:p>
            <a:p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持ち物：水着、スイムキャップ、タオル</a:t>
              </a:r>
              <a:endParaRPr kumimoji="1"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集合場所：屋内プールギャラリー</a:t>
              </a:r>
              <a:endParaRPr kumimoji="1"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場所：伏見港公園屋内プール</a:t>
              </a:r>
            </a:p>
          </p:txBody>
        </p:sp>
        <p:sp>
          <p:nvSpPr>
            <p:cNvPr id="21" name="四角形: 角を丸くする 20">
              <a:extLst>
                <a:ext uri="{FF2B5EF4-FFF2-40B4-BE49-F238E27FC236}">
                  <a16:creationId xmlns:a16="http://schemas.microsoft.com/office/drawing/2014/main" id="{AB86037E-68EB-50F0-0A15-24B45A8440F2}"/>
                </a:ext>
              </a:extLst>
            </p:cNvPr>
            <p:cNvSpPr/>
            <p:nvPr/>
          </p:nvSpPr>
          <p:spPr>
            <a:xfrm>
              <a:off x="484491" y="7232292"/>
              <a:ext cx="4453467" cy="702734"/>
            </a:xfrm>
            <a:prstGeom prst="roundRect">
              <a:avLst>
                <a:gd name="adj" fmla="val 25101"/>
              </a:avLst>
            </a:prstGeom>
            <a:solidFill>
              <a:srgbClr val="F5D82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障がい者水泳のつどい</a:t>
              </a: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82F6E54C-4D7E-2A96-48C7-217BF15905CF}"/>
              </a:ext>
            </a:extLst>
          </p:cNvPr>
          <p:cNvGrpSpPr/>
          <p:nvPr/>
        </p:nvGrpSpPr>
        <p:grpSpPr>
          <a:xfrm>
            <a:off x="5569402" y="7319358"/>
            <a:ext cx="4820965" cy="3754081"/>
            <a:chOff x="5528153" y="1159427"/>
            <a:chExt cx="4788664" cy="2936768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1C5BE612-70CD-9A00-5E85-062D003B75EA}"/>
                </a:ext>
              </a:extLst>
            </p:cNvPr>
            <p:cNvSpPr/>
            <p:nvPr/>
          </p:nvSpPr>
          <p:spPr>
            <a:xfrm>
              <a:off x="5528153" y="1159427"/>
              <a:ext cx="4788664" cy="2936768"/>
            </a:xfrm>
            <a:prstGeom prst="roundRect">
              <a:avLst>
                <a:gd name="adj" fmla="val 4506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762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104E99B-CA3D-3A80-6E54-0EBF4278B1B2}"/>
                </a:ext>
              </a:extLst>
            </p:cNvPr>
            <p:cNvSpPr txBox="1"/>
            <p:nvPr/>
          </p:nvSpPr>
          <p:spPr>
            <a:xfrm>
              <a:off x="5593995" y="2113728"/>
              <a:ext cx="4656979" cy="1939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>
                  <a:solidFill>
                    <a:schemeClr val="accent1">
                      <a:lumMod val="50000"/>
                    </a:schemeClr>
                  </a:solidFill>
                </a:rPr>
                <a:t>伏見港公園の園地を使ってパンやスイーツがいっぱい集まる「秋のパン＆スイーツひろば！」の開催や「ふしみーとハッピーコンサート」での音楽イベント、「ふしみ五四市」はキッチンカーやワークショップなど多くのイベントが開かれます。夕方には「伏見みなとあかり」でろうそくが港をつつみます。</a:t>
              </a:r>
              <a:endParaRPr kumimoji="1" lang="en-US" altLang="ja-JP" sz="16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r>
                <a:rPr kumimoji="1" lang="ja-JP" altLang="en-US" sz="1600" dirty="0">
                  <a:solidFill>
                    <a:schemeClr val="accent1">
                      <a:lumMod val="50000"/>
                    </a:schemeClr>
                  </a:solidFill>
                </a:rPr>
                <a:t>日付：</a:t>
              </a:r>
              <a:r>
                <a:rPr kumimoji="1" lang="en-US" altLang="ja-JP" sz="1600" dirty="0">
                  <a:solidFill>
                    <a:schemeClr val="accent1">
                      <a:lumMod val="50000"/>
                    </a:schemeClr>
                  </a:solidFill>
                </a:rPr>
                <a:t>11</a:t>
              </a:r>
              <a:r>
                <a:rPr kumimoji="1" lang="ja-JP" altLang="en-US" sz="1600" dirty="0">
                  <a:solidFill>
                    <a:schemeClr val="accent1">
                      <a:lumMod val="50000"/>
                    </a:schemeClr>
                  </a:solidFill>
                </a:rPr>
                <a:t>月７日</a:t>
              </a:r>
              <a:r>
                <a:rPr kumimoji="1" lang="en-US" altLang="ja-JP" sz="1600" dirty="0">
                  <a:solidFill>
                    <a:schemeClr val="accent1">
                      <a:lumMod val="50000"/>
                    </a:schemeClr>
                  </a:solidFill>
                </a:rPr>
                <a:t>(</a:t>
              </a:r>
              <a:r>
                <a:rPr kumimoji="1" lang="ja-JP" altLang="en-US" sz="1600" dirty="0">
                  <a:solidFill>
                    <a:schemeClr val="accent1">
                      <a:lumMod val="50000"/>
                    </a:schemeClr>
                  </a:solidFill>
                </a:rPr>
                <a:t>土</a:t>
              </a:r>
              <a:r>
                <a:rPr kumimoji="1" lang="en-US" altLang="ja-JP" sz="1600" dirty="0">
                  <a:solidFill>
                    <a:schemeClr val="accent1">
                      <a:lumMod val="50000"/>
                    </a:schemeClr>
                  </a:solidFill>
                </a:rPr>
                <a:t>)</a:t>
              </a:r>
            </a:p>
            <a:p>
              <a:r>
                <a:rPr kumimoji="1" lang="ja-JP" altLang="en-US" sz="1600" dirty="0">
                  <a:solidFill>
                    <a:schemeClr val="accent1">
                      <a:lumMod val="50000"/>
                    </a:schemeClr>
                  </a:solidFill>
                </a:rPr>
                <a:t>時間：</a:t>
              </a:r>
              <a:r>
                <a:rPr kumimoji="1" lang="en-US" altLang="ja-JP" sz="1600" dirty="0">
                  <a:solidFill>
                    <a:schemeClr val="accent1">
                      <a:lumMod val="50000"/>
                    </a:schemeClr>
                  </a:solidFill>
                </a:rPr>
                <a:t>10:00</a:t>
              </a:r>
              <a:r>
                <a:rPr kumimoji="1" lang="ja-JP" altLang="en-US" sz="1600" dirty="0">
                  <a:solidFill>
                    <a:schemeClr val="accent1">
                      <a:lumMod val="50000"/>
                    </a:schemeClr>
                  </a:solidFill>
                </a:rPr>
                <a:t>～</a:t>
              </a:r>
              <a:r>
                <a:rPr kumimoji="1" lang="en-US" altLang="ja-JP" sz="1600">
                  <a:solidFill>
                    <a:schemeClr val="accent1">
                      <a:lumMod val="50000"/>
                    </a:schemeClr>
                  </a:solidFill>
                </a:rPr>
                <a:t>20:00</a:t>
              </a:r>
              <a:endParaRPr kumimoji="1" lang="en-US" altLang="ja-JP" sz="16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26" name="四角形: 角を丸くする 25">
              <a:extLst>
                <a:ext uri="{FF2B5EF4-FFF2-40B4-BE49-F238E27FC236}">
                  <a16:creationId xmlns:a16="http://schemas.microsoft.com/office/drawing/2014/main" id="{F0EEB9FD-86B6-203A-0152-BDAC3CC44823}"/>
                </a:ext>
              </a:extLst>
            </p:cNvPr>
            <p:cNvSpPr/>
            <p:nvPr/>
          </p:nvSpPr>
          <p:spPr>
            <a:xfrm>
              <a:off x="5688451" y="1264653"/>
              <a:ext cx="4453467" cy="740018"/>
            </a:xfrm>
            <a:prstGeom prst="roundRect">
              <a:avLst>
                <a:gd name="adj" fmla="val 25101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800" b="1" dirty="0"/>
                <a:t>ふしみなーと</a:t>
              </a:r>
              <a:endParaRPr kumimoji="1" lang="en-US" altLang="ja-JP" sz="2800" b="1" dirty="0"/>
            </a:p>
            <a:p>
              <a:pPr algn="ctr"/>
              <a:r>
                <a:rPr kumimoji="1" lang="ja-JP" altLang="en-US" sz="2800" b="1" dirty="0"/>
                <a:t>フェスタ</a:t>
              </a:r>
              <a:r>
                <a:rPr kumimoji="1" lang="en-US" altLang="ja-JP" sz="2800" b="1" dirty="0"/>
                <a:t>2025</a:t>
              </a:r>
              <a:endParaRPr kumimoji="1" lang="ja-JP" altLang="en-US" sz="2800" b="1" dirty="0"/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73FDE339-3AD8-DD64-6A8F-498E1953FC70}"/>
              </a:ext>
            </a:extLst>
          </p:cNvPr>
          <p:cNvGrpSpPr/>
          <p:nvPr/>
        </p:nvGrpSpPr>
        <p:grpSpPr>
          <a:xfrm>
            <a:off x="5585554" y="11207950"/>
            <a:ext cx="4788664" cy="2498902"/>
            <a:chOff x="5462311" y="7070920"/>
            <a:chExt cx="4788664" cy="1748174"/>
          </a:xfrm>
        </p:grpSpPr>
        <p:sp>
          <p:nvSpPr>
            <p:cNvPr id="31" name="四角形: 角を丸くする 30">
              <a:extLst>
                <a:ext uri="{FF2B5EF4-FFF2-40B4-BE49-F238E27FC236}">
                  <a16:creationId xmlns:a16="http://schemas.microsoft.com/office/drawing/2014/main" id="{BB9D9381-5D03-69A8-395D-BBD61D998D3E}"/>
                </a:ext>
              </a:extLst>
            </p:cNvPr>
            <p:cNvSpPr/>
            <p:nvPr/>
          </p:nvSpPr>
          <p:spPr>
            <a:xfrm>
              <a:off x="5462311" y="7070920"/>
              <a:ext cx="4788664" cy="1748174"/>
            </a:xfrm>
            <a:prstGeom prst="roundRect">
              <a:avLst>
                <a:gd name="adj" fmla="val 4506"/>
              </a:avLst>
            </a:prstGeom>
            <a:solidFill>
              <a:srgbClr val="FFCCFF"/>
            </a:solidFill>
            <a:ln w="76200">
              <a:solidFill>
                <a:srgbClr val="FF66C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1B682CEF-5477-6553-C9DA-29C28B1F7CAB}"/>
                </a:ext>
              </a:extLst>
            </p:cNvPr>
            <p:cNvSpPr txBox="1"/>
            <p:nvPr/>
          </p:nvSpPr>
          <p:spPr>
            <a:xfrm>
              <a:off x="5528153" y="7674618"/>
              <a:ext cx="4656979" cy="1098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幼児から高齢者まで、どなたでも気軽に楽しめるスポーツ・レクレーションの体験イベントです。</a:t>
              </a:r>
              <a:endParaRPr kumimoji="1"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日付：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11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月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28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日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(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土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)</a:t>
              </a:r>
            </a:p>
            <a:p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時間：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10:00</a:t>
              </a:r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～</a:t>
              </a:r>
              <a:r>
                <a:rPr kumimoji="1" lang="en-US" altLang="ja-JP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15:00</a:t>
              </a:r>
            </a:p>
            <a:p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参加費：無料</a:t>
              </a:r>
              <a:endParaRPr kumimoji="1"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r>
                <a:rPr kumimoji="1" lang="ja-JP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＊時間内出入り自由</a:t>
              </a:r>
              <a:endParaRPr kumimoji="1"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四角形: 角を丸くする 32">
              <a:extLst>
                <a:ext uri="{FF2B5EF4-FFF2-40B4-BE49-F238E27FC236}">
                  <a16:creationId xmlns:a16="http://schemas.microsoft.com/office/drawing/2014/main" id="{788911B3-ADBA-04C6-9D1E-3765FC239D0C}"/>
                </a:ext>
              </a:extLst>
            </p:cNvPr>
            <p:cNvSpPr/>
            <p:nvPr/>
          </p:nvSpPr>
          <p:spPr>
            <a:xfrm>
              <a:off x="5637579" y="7138649"/>
              <a:ext cx="4453467" cy="446337"/>
            </a:xfrm>
            <a:prstGeom prst="roundRect">
              <a:avLst>
                <a:gd name="adj" fmla="val 25101"/>
              </a:avLst>
            </a:prstGeom>
            <a:solidFill>
              <a:srgbClr val="FF66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800" b="1" dirty="0"/>
                <a:t>スポレクＥＸＰＯ</a:t>
              </a:r>
            </a:p>
          </p:txBody>
        </p:sp>
      </p:grpSp>
      <p:sp>
        <p:nvSpPr>
          <p:cNvPr id="2" name="四角形: 角を丸くする 25">
            <a:extLst>
              <a:ext uri="{FF2B5EF4-FFF2-40B4-BE49-F238E27FC236}">
                <a16:creationId xmlns:a16="http://schemas.microsoft.com/office/drawing/2014/main" id="{3F878AC5-2A24-B471-AE35-99E7D8441A2A}"/>
              </a:ext>
            </a:extLst>
          </p:cNvPr>
          <p:cNvSpPr/>
          <p:nvPr/>
        </p:nvSpPr>
        <p:spPr>
          <a:xfrm>
            <a:off x="5536289" y="3771222"/>
            <a:ext cx="4788663" cy="465343"/>
          </a:xfrm>
          <a:prstGeom prst="roundRect">
            <a:avLst>
              <a:gd name="adj" fmla="val 25101"/>
            </a:avLst>
          </a:prstGeom>
          <a:solidFill>
            <a:srgbClr val="F4B3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ピックアップイベント</a:t>
            </a:r>
          </a:p>
        </p:txBody>
      </p:sp>
      <p:sp>
        <p:nvSpPr>
          <p:cNvPr id="4" name="テキスト ボックス 16">
            <a:extLst>
              <a:ext uri="{FF2B5EF4-FFF2-40B4-BE49-F238E27FC236}">
                <a16:creationId xmlns:a16="http://schemas.microsoft.com/office/drawing/2014/main" id="{9BE51FF5-8C09-B97A-EE43-EE938D1E5C85}"/>
              </a:ext>
            </a:extLst>
          </p:cNvPr>
          <p:cNvSpPr txBox="1"/>
          <p:nvPr/>
        </p:nvSpPr>
        <p:spPr>
          <a:xfrm>
            <a:off x="5311245" y="13791574"/>
            <a:ext cx="52387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  ～ ご不明な点がございましたら、お気軽に施設にお問い合せください ～ </a:t>
            </a:r>
          </a:p>
        </p:txBody>
      </p:sp>
      <p:sp>
        <p:nvSpPr>
          <p:cNvPr id="5" name="テキストボックス 26">
            <a:extLst>
              <a:ext uri="{FF2B5EF4-FFF2-40B4-BE49-F238E27FC236}">
                <a16:creationId xmlns:a16="http://schemas.microsoft.com/office/drawing/2014/main" id="{45BDCBEC-B900-4B60-E14D-85423F40A691}"/>
              </a:ext>
            </a:extLst>
          </p:cNvPr>
          <p:cNvSpPr txBox="1"/>
          <p:nvPr/>
        </p:nvSpPr>
        <p:spPr>
          <a:xfrm>
            <a:off x="338561" y="14202799"/>
            <a:ext cx="10029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BIZ UDPゴシック" panose="020B0400000000000000" pitchFamily="50" charset="-128"/>
                <a:sym typeface="+mn-ea"/>
              </a:rPr>
              <a:t>京都府立伏見港公園　　　</a:t>
            </a:r>
          </a:p>
        </p:txBody>
      </p:sp>
    </p:spTree>
    <p:extLst>
      <p:ext uri="{BB962C8B-B14F-4D97-AF65-F5344CB8AC3E}">
        <p14:creationId xmlns:p14="http://schemas.microsoft.com/office/powerpoint/2010/main" val="2346059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698</TotalTime>
  <Words>274</Words>
  <Application>Microsoft Office PowerPoint</Application>
  <PresentationFormat>ユーザー設定</PresentationFormat>
  <Paragraphs>90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BIZ UDPゴシック</vt:lpstr>
      <vt:lpstr>Meiryo UI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昌展 曽根</dc:creator>
  <cp:lastModifiedBy>1269_fushimiminato</cp:lastModifiedBy>
  <cp:revision>98</cp:revision>
  <cp:lastPrinted>2024-12-25T01:12:00Z</cp:lastPrinted>
  <dcterms:created xsi:type="dcterms:W3CDTF">2024-08-14T10:43:00Z</dcterms:created>
  <dcterms:modified xsi:type="dcterms:W3CDTF">2026-11-01T08:33:28Z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1041-11.8.2.10339</vt:lpwstr>
  </property>
</Properties>
</file>