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9" r:id="rId2"/>
  </p:sldIdLst>
  <p:sldSz cx="10691813" cy="151193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636"/>
    <a:srgbClr val="E73E3A"/>
    <a:srgbClr val="5ABFD9"/>
    <a:srgbClr val="1399CF"/>
    <a:srgbClr val="F19D09"/>
    <a:srgbClr val="009492"/>
    <a:srgbClr val="F5DF67"/>
    <a:srgbClr val="DE531B"/>
    <a:srgbClr val="F26F00"/>
    <a:srgbClr val="FDCF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8F2DAB-D32C-B595-61FC-133518271084}" v="98" dt="2025-03-26T08:47:43.097"/>
    <p1510:client id="{4C9A0BD2-5477-18F6-2E3A-74030E65DE01}" v="8" dt="2025-03-26T10:44:28.987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66" autoAdjust="0"/>
    <p:restoredTop sz="94660"/>
  </p:normalViewPr>
  <p:slideViewPr>
    <p:cSldViewPr snapToGrid="0">
      <p:cViewPr>
        <p:scale>
          <a:sx n="66" d="100"/>
          <a:sy n="66" d="100"/>
        </p:scale>
        <p:origin x="69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1" cy="495029"/>
          </a:xfrm>
          <a:prstGeom prst="rect">
            <a:avLst/>
          </a:prstGeom>
        </p:spPr>
        <p:txBody>
          <a:bodyPr vert="horz" lIns="94853" tIns="47427" rIns="94853" bIns="4742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1"/>
            <a:ext cx="2918831" cy="495029"/>
          </a:xfrm>
          <a:prstGeom prst="rect">
            <a:avLst/>
          </a:prstGeom>
        </p:spPr>
        <p:txBody>
          <a:bodyPr vert="horz" lIns="94853" tIns="47427" rIns="94853" bIns="47427" rtlCol="0"/>
          <a:lstStyle>
            <a:lvl1pPr algn="r">
              <a:defRPr sz="1300"/>
            </a:lvl1pPr>
          </a:lstStyle>
          <a:p>
            <a:fld id="{705EE120-D23B-4C97-8744-BBE53D7A6B92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3" tIns="47427" rIns="94853" bIns="4742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4853" tIns="47427" rIns="94853" bIns="4742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4853" tIns="47427" rIns="94853" bIns="4742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6"/>
            <a:ext cx="2918831" cy="495028"/>
          </a:xfrm>
          <a:prstGeom prst="rect">
            <a:avLst/>
          </a:prstGeom>
        </p:spPr>
        <p:txBody>
          <a:bodyPr vert="horz" lIns="94853" tIns="47427" rIns="94853" bIns="47427" rtlCol="0" anchor="b"/>
          <a:lstStyle>
            <a:lvl1pPr algn="r">
              <a:defRPr sz="1300"/>
            </a:lvl1pPr>
          </a:lstStyle>
          <a:p>
            <a:fld id="{5387B500-25C4-4FF1-AE3B-FFAE8D7B7F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5"/>
            </a:lvl1pPr>
            <a:lvl2pPr marL="534670" indent="0" algn="ctr">
              <a:buNone/>
              <a:defRPr sz="2340"/>
            </a:lvl2pPr>
            <a:lvl3pPr marL="1069340" indent="0" algn="ctr">
              <a:buNone/>
              <a:defRPr sz="2105"/>
            </a:lvl3pPr>
            <a:lvl4pPr marL="1604010" indent="0" algn="ctr">
              <a:buNone/>
              <a:defRPr sz="1870"/>
            </a:lvl4pPr>
            <a:lvl5pPr marL="2138680" indent="0" algn="ctr">
              <a:buNone/>
              <a:defRPr sz="1870"/>
            </a:lvl5pPr>
            <a:lvl6pPr marL="2672715" indent="0" algn="ctr">
              <a:buNone/>
              <a:defRPr sz="1870"/>
            </a:lvl6pPr>
            <a:lvl7pPr marL="3207385" indent="0" algn="ctr">
              <a:buNone/>
              <a:defRPr sz="1870"/>
            </a:lvl7pPr>
            <a:lvl8pPr marL="3742055" indent="0" algn="ctr">
              <a:buNone/>
              <a:defRPr sz="1870"/>
            </a:lvl8pPr>
            <a:lvl9pPr marL="4276725" indent="0" algn="ctr">
              <a:buNone/>
              <a:defRPr sz="187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5">
                <a:solidFill>
                  <a:schemeClr val="tx1"/>
                </a:solidFill>
              </a:defRPr>
            </a:lvl1pPr>
            <a:lvl2pPr marL="534670" indent="0">
              <a:buNone/>
              <a:defRPr sz="2340">
                <a:solidFill>
                  <a:schemeClr val="tx1">
                    <a:tint val="75000"/>
                  </a:schemeClr>
                </a:solidFill>
              </a:defRPr>
            </a:lvl2pPr>
            <a:lvl3pPr marL="106934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4010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4pPr>
            <a:lvl5pPr marL="2138680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5pPr>
            <a:lvl6pPr marL="267271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6pPr>
            <a:lvl7pPr marL="320738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7pPr>
            <a:lvl8pPr marL="374205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8pPr>
            <a:lvl9pPr marL="4276725" indent="0">
              <a:buNone/>
              <a:defRPr sz="18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670" indent="0">
              <a:buNone/>
              <a:defRPr sz="2340" b="1"/>
            </a:lvl2pPr>
            <a:lvl3pPr marL="1069340" indent="0">
              <a:buNone/>
              <a:defRPr sz="2105" b="1"/>
            </a:lvl3pPr>
            <a:lvl4pPr marL="1604010" indent="0">
              <a:buNone/>
              <a:defRPr sz="1870" b="1"/>
            </a:lvl4pPr>
            <a:lvl5pPr marL="2138680" indent="0">
              <a:buNone/>
              <a:defRPr sz="1870" b="1"/>
            </a:lvl5pPr>
            <a:lvl6pPr marL="2672715" indent="0">
              <a:buNone/>
              <a:defRPr sz="1870" b="1"/>
            </a:lvl6pPr>
            <a:lvl7pPr marL="3207385" indent="0">
              <a:buNone/>
              <a:defRPr sz="1870" b="1"/>
            </a:lvl7pPr>
            <a:lvl8pPr marL="3742055" indent="0">
              <a:buNone/>
              <a:defRPr sz="1870" b="1"/>
            </a:lvl8pPr>
            <a:lvl9pPr marL="4276725" indent="0">
              <a:buNone/>
              <a:defRPr sz="187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5" b="1"/>
            </a:lvl1pPr>
            <a:lvl2pPr marL="534670" indent="0">
              <a:buNone/>
              <a:defRPr sz="2340" b="1"/>
            </a:lvl2pPr>
            <a:lvl3pPr marL="1069340" indent="0">
              <a:buNone/>
              <a:defRPr sz="2105" b="1"/>
            </a:lvl3pPr>
            <a:lvl4pPr marL="1604010" indent="0">
              <a:buNone/>
              <a:defRPr sz="1870" b="1"/>
            </a:lvl4pPr>
            <a:lvl5pPr marL="2138680" indent="0">
              <a:buNone/>
              <a:defRPr sz="1870" b="1"/>
            </a:lvl5pPr>
            <a:lvl6pPr marL="2672715" indent="0">
              <a:buNone/>
              <a:defRPr sz="1870" b="1"/>
            </a:lvl6pPr>
            <a:lvl7pPr marL="3207385" indent="0">
              <a:buNone/>
              <a:defRPr sz="1870" b="1"/>
            </a:lvl7pPr>
            <a:lvl8pPr marL="3742055" indent="0">
              <a:buNone/>
              <a:defRPr sz="1870" b="1"/>
            </a:lvl8pPr>
            <a:lvl9pPr marL="4276725" indent="0">
              <a:buNone/>
              <a:defRPr sz="187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0"/>
            </a:lvl1pPr>
            <a:lvl2pPr>
              <a:defRPr sz="3275"/>
            </a:lvl2pPr>
            <a:lvl3pPr>
              <a:defRPr sz="2805"/>
            </a:lvl3pPr>
            <a:lvl4pPr>
              <a:defRPr sz="2340"/>
            </a:lvl4pPr>
            <a:lvl5pPr>
              <a:defRPr sz="2340"/>
            </a:lvl5pPr>
            <a:lvl6pPr>
              <a:defRPr sz="2340"/>
            </a:lvl6pPr>
            <a:lvl7pPr>
              <a:defRPr sz="2340"/>
            </a:lvl7pPr>
            <a:lvl8pPr>
              <a:defRPr sz="2340"/>
            </a:lvl8pPr>
            <a:lvl9pPr>
              <a:defRPr sz="234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0"/>
            </a:lvl1pPr>
            <a:lvl2pPr marL="534670" indent="0">
              <a:buNone/>
              <a:defRPr sz="1635"/>
            </a:lvl2pPr>
            <a:lvl3pPr marL="1069340" indent="0">
              <a:buNone/>
              <a:defRPr sz="1405"/>
            </a:lvl3pPr>
            <a:lvl4pPr marL="1604010" indent="0">
              <a:buNone/>
              <a:defRPr sz="1170"/>
            </a:lvl4pPr>
            <a:lvl5pPr marL="2138680" indent="0">
              <a:buNone/>
              <a:defRPr sz="1170"/>
            </a:lvl5pPr>
            <a:lvl6pPr marL="2672715" indent="0">
              <a:buNone/>
              <a:defRPr sz="1170"/>
            </a:lvl6pPr>
            <a:lvl7pPr marL="3207385" indent="0">
              <a:buNone/>
              <a:defRPr sz="1170"/>
            </a:lvl7pPr>
            <a:lvl8pPr marL="3742055" indent="0">
              <a:buNone/>
              <a:defRPr sz="1170"/>
            </a:lvl8pPr>
            <a:lvl9pPr marL="4276725" indent="0">
              <a:buNone/>
              <a:defRPr sz="11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0"/>
            </a:lvl1pPr>
            <a:lvl2pPr marL="534670" indent="0">
              <a:buNone/>
              <a:defRPr sz="3275"/>
            </a:lvl2pPr>
            <a:lvl3pPr marL="1069340" indent="0">
              <a:buNone/>
              <a:defRPr sz="2805"/>
            </a:lvl3pPr>
            <a:lvl4pPr marL="1604010" indent="0">
              <a:buNone/>
              <a:defRPr sz="2340"/>
            </a:lvl4pPr>
            <a:lvl5pPr marL="2138680" indent="0">
              <a:buNone/>
              <a:defRPr sz="2340"/>
            </a:lvl5pPr>
            <a:lvl6pPr marL="2672715" indent="0">
              <a:buNone/>
              <a:defRPr sz="2340"/>
            </a:lvl6pPr>
            <a:lvl7pPr marL="3207385" indent="0">
              <a:buNone/>
              <a:defRPr sz="2340"/>
            </a:lvl7pPr>
            <a:lvl8pPr marL="3742055" indent="0">
              <a:buNone/>
              <a:defRPr sz="2340"/>
            </a:lvl8pPr>
            <a:lvl9pPr marL="4276725" indent="0">
              <a:buNone/>
              <a:defRPr sz="234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0"/>
            </a:lvl1pPr>
            <a:lvl2pPr marL="534670" indent="0">
              <a:buNone/>
              <a:defRPr sz="1635"/>
            </a:lvl2pPr>
            <a:lvl3pPr marL="1069340" indent="0">
              <a:buNone/>
              <a:defRPr sz="1405"/>
            </a:lvl3pPr>
            <a:lvl4pPr marL="1604010" indent="0">
              <a:buNone/>
              <a:defRPr sz="1170"/>
            </a:lvl4pPr>
            <a:lvl5pPr marL="2138680" indent="0">
              <a:buNone/>
              <a:defRPr sz="1170"/>
            </a:lvl5pPr>
            <a:lvl6pPr marL="2672715" indent="0">
              <a:buNone/>
              <a:defRPr sz="1170"/>
            </a:lvl6pPr>
            <a:lvl7pPr marL="3207385" indent="0">
              <a:buNone/>
              <a:defRPr sz="1170"/>
            </a:lvl7pPr>
            <a:lvl8pPr marL="3742055" indent="0">
              <a:buNone/>
              <a:defRPr sz="1170"/>
            </a:lvl8pPr>
            <a:lvl9pPr marL="4276725" indent="0">
              <a:buNone/>
              <a:defRPr sz="11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CB3F4-2ECB-485F-A3EC-00D4CDB97500}" type="datetimeFigureOut">
              <a:rPr kumimoji="1" lang="ja-JP" altLang="en-US" smtClean="0"/>
              <a:t>2026/7/3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DC8A7-0C77-4D27-A057-7362786DAF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69340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35" indent="-267335" algn="l" defTabSz="1069340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kumimoji="1" sz="3275" kern="1200">
          <a:solidFill>
            <a:schemeClr val="tx1"/>
          </a:solidFill>
          <a:latin typeface="+mn-lt"/>
          <a:ea typeface="+mn-ea"/>
          <a:cs typeface="+mn-cs"/>
        </a:defRPr>
      </a:lvl1pPr>
      <a:lvl2pPr marL="802005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5" kern="1200">
          <a:solidFill>
            <a:schemeClr val="tx1"/>
          </a:solidFill>
          <a:latin typeface="+mn-lt"/>
          <a:ea typeface="+mn-ea"/>
          <a:cs typeface="+mn-cs"/>
        </a:defRPr>
      </a:lvl2pPr>
      <a:lvl3pPr marL="1336675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40" kern="1200">
          <a:solidFill>
            <a:schemeClr val="tx1"/>
          </a:solidFill>
          <a:latin typeface="+mn-lt"/>
          <a:ea typeface="+mn-ea"/>
          <a:cs typeface="+mn-cs"/>
        </a:defRPr>
      </a:lvl3pPr>
      <a:lvl4pPr marL="1871345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6015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050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720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390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060" indent="-267335" algn="l" defTabSz="1069340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340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70" algn="l" defTabSz="1069340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340" algn="l" defTabSz="1069340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4010" algn="l" defTabSz="1069340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680" algn="l" defTabSz="1069340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2715" algn="l" defTabSz="1069340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385" algn="l" defTabSz="1069340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055" algn="l" defTabSz="1069340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725" algn="l" defTabSz="1069340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9877E-B179-BA6C-A903-519721A65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730AAB4-787B-D019-86B8-90DFC827F5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" y="0"/>
            <a:ext cx="10685920" cy="15119350"/>
          </a:xfrm>
          <a:prstGeom prst="rect">
            <a:avLst/>
          </a:prstGeom>
        </p:spPr>
      </p:pic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6CBD0712-05EF-B863-D7D6-7209FCD1C08D}"/>
              </a:ext>
            </a:extLst>
          </p:cNvPr>
          <p:cNvSpPr/>
          <p:nvPr/>
        </p:nvSpPr>
        <p:spPr>
          <a:xfrm>
            <a:off x="385832" y="4282011"/>
            <a:ext cx="10026000" cy="10698862"/>
          </a:xfrm>
          <a:prstGeom prst="roundRect">
            <a:avLst>
              <a:gd name="adj" fmla="val 31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5C12C614-CA8C-C797-3C21-60FD695928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638258"/>
              </p:ext>
            </p:extLst>
          </p:nvPr>
        </p:nvGraphicFramePr>
        <p:xfrm>
          <a:off x="229247" y="3693890"/>
          <a:ext cx="5027295" cy="10513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3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893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水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木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テニス練習会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金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rgbClr val="00B0F0"/>
                          </a:solidFill>
                        </a:rPr>
                        <a:t>土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屋外プール営業日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1" lang="ja-JP" altLang="en-US" sz="1300" b="1" dirty="0">
                          <a:solidFill>
                            <a:srgbClr val="E63636"/>
                          </a:solidFill>
                          <a:sym typeface="+mn-ea"/>
                        </a:rPr>
                        <a:t>日</a:t>
                      </a:r>
                      <a:endParaRPr kumimoji="1" lang="ja-JP" altLang="en-US" sz="1300" b="1" dirty="0">
                        <a:solidFill>
                          <a:srgbClr val="E63636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屋外プール営業日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火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水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木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テニス練習会</a:t>
                      </a:r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金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rgbClr val="00B0F0"/>
                          </a:solidFill>
                        </a:rPr>
                        <a:t>土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屋外プール営業日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1" lang="ja-JP" altLang="en-US" sz="1300" b="1" dirty="0">
                          <a:solidFill>
                            <a:srgbClr val="FF0000"/>
                          </a:solidFill>
                          <a:sym typeface="+mn-ea"/>
                        </a:rPr>
                        <a:t>日</a:t>
                      </a:r>
                      <a:endParaRPr kumimoji="1" lang="ja-JP" altLang="en-US" sz="1300" b="1" dirty="0">
                        <a:solidFill>
                          <a:srgbClr val="FF0000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屋外プール営業日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火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7874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15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水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16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木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テニス練習会</a:t>
                      </a:r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17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金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18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rgbClr val="00B0F0"/>
                          </a:solidFill>
                        </a:rPr>
                        <a:t>土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屋外プール営業日　　伏見納涼盆踊り</a:t>
                      </a:r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19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1" lang="ja-JP" altLang="en-US" sz="1300" b="1" dirty="0">
                          <a:solidFill>
                            <a:srgbClr val="E73E3A"/>
                          </a:solidFill>
                          <a:sym typeface="+mn-ea"/>
                        </a:rPr>
                        <a:t>日</a:t>
                      </a:r>
                      <a:endParaRPr kumimoji="1" lang="ja-JP" altLang="en-US" sz="1300" b="1" dirty="0">
                        <a:solidFill>
                          <a:srgbClr val="E73E3A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rgbClr val="FF0000"/>
                          </a:solidFill>
                        </a:rPr>
                        <a:t>月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rgbClr val="FF0000"/>
                          </a:solidFill>
                        </a:rPr>
                        <a:t>海の日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火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リンパマッサージと体幹ウォーキング＆アクアビクス</a:t>
                      </a:r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水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木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テニス練習会　　　　　屋外プール営業日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金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25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rgbClr val="00B0F0"/>
                          </a:solidFill>
                        </a:rPr>
                        <a:t>土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屋外ナイトプール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26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1" lang="ja-JP" altLang="en-US" sz="1300" b="1" dirty="0">
                          <a:solidFill>
                            <a:srgbClr val="FF0000"/>
                          </a:solidFill>
                          <a:sym typeface="+mn-ea"/>
                        </a:rPr>
                        <a:t>日</a:t>
                      </a:r>
                      <a:endParaRPr kumimoji="1" lang="ja-JP" altLang="en-US" sz="1300" b="1" dirty="0">
                        <a:solidFill>
                          <a:srgbClr val="FF0000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月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</a:rPr>
                        <a:t>【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夏季限定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</a:rPr>
                        <a:t>】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アクアビクス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</a:rPr>
                        <a:t>ハッピーサマーバージョン</a:t>
                      </a:r>
                      <a:r>
                        <a:rPr kumimoji="1" lang="en-US" altLang="ja-JP" sz="12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28</a:t>
                      </a: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火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リンパマッサージと体幹ウォーキング＆アクアビクス</a:t>
                      </a:r>
                      <a:endParaRPr kumimoji="1" lang="en-US" altLang="ja-JP" sz="13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　　　　　　　　　　　　　　　短期子ども水泳教室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水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1" dirty="0">
                        <a:solidFill>
                          <a:schemeClr val="tx1"/>
                        </a:solidFill>
                      </a:endParaRP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木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テニス練習会　　　　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marL="0" marR="0" lvl="0" indent="0" algn="ctr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en-US" altLang="ja-JP" sz="13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金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0693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solidFill>
                            <a:schemeClr val="tx1"/>
                          </a:solidFill>
                        </a:rPr>
                        <a:t>　　　　　　　　　　　　　　　</a:t>
                      </a:r>
                    </a:p>
                  </a:txBody>
                  <a:tcPr marL="100011" marR="100011" marT="50006" marB="5000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</a:tbl>
          </a:graphicData>
        </a:graphic>
      </p:graphicFrame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CB5EB5C4-A83D-D9EA-37B5-60482774FAA4}"/>
              </a:ext>
            </a:extLst>
          </p:cNvPr>
          <p:cNvGrpSpPr/>
          <p:nvPr/>
        </p:nvGrpSpPr>
        <p:grpSpPr>
          <a:xfrm>
            <a:off x="5541121" y="11510314"/>
            <a:ext cx="4808130" cy="2738334"/>
            <a:chOff x="309154" y="7070921"/>
            <a:chExt cx="4788664" cy="3749782"/>
          </a:xfrm>
        </p:grpSpPr>
        <p:sp>
          <p:nvSpPr>
            <p:cNvPr id="19" name="四角形: 角を丸くする 18">
              <a:extLst>
                <a:ext uri="{FF2B5EF4-FFF2-40B4-BE49-F238E27FC236}">
                  <a16:creationId xmlns:a16="http://schemas.microsoft.com/office/drawing/2014/main" id="{79984B56-B923-F4AE-4E9C-A1D1B75C9B9C}"/>
                </a:ext>
              </a:extLst>
            </p:cNvPr>
            <p:cNvSpPr/>
            <p:nvPr/>
          </p:nvSpPr>
          <p:spPr>
            <a:xfrm>
              <a:off x="309154" y="7070921"/>
              <a:ext cx="4788664" cy="3098425"/>
            </a:xfrm>
            <a:prstGeom prst="roundRect">
              <a:avLst>
                <a:gd name="adj" fmla="val 4506"/>
              </a:avLst>
            </a:prstGeom>
            <a:solidFill>
              <a:schemeClr val="accent4">
                <a:lumMod val="20000"/>
                <a:lumOff val="80000"/>
              </a:schemeClr>
            </a:solidFill>
            <a:ln w="76200">
              <a:solidFill>
                <a:srgbClr val="F5D825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15955BFC-86A9-2028-718F-D2BBBC6A47EE}"/>
                </a:ext>
              </a:extLst>
            </p:cNvPr>
            <p:cNvSpPr txBox="1"/>
            <p:nvPr/>
          </p:nvSpPr>
          <p:spPr>
            <a:xfrm>
              <a:off x="365303" y="7786200"/>
              <a:ext cx="4656979" cy="30345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ja-JP" altLang="ja-JP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伏見港公園で盆踊りを一緒にしませんか？当日は、キッチンカーや縁日など多くのイベントが開催されます。</a:t>
              </a:r>
            </a:p>
            <a:p>
              <a:pPr algn="just"/>
              <a:endParaRPr lang="ja-JP" altLang="ja-JP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ja-JP" altLang="ja-JP" sz="16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日時：７月１</a:t>
              </a:r>
              <a:r>
                <a:rPr lang="ja-JP" altLang="en-US" sz="16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８</a:t>
              </a:r>
              <a:r>
                <a:rPr lang="ja-JP" altLang="ja-JP" sz="16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日（土）１６：００～２０：３０</a:t>
              </a:r>
            </a:p>
            <a:p>
              <a:pPr algn="just"/>
              <a:r>
                <a:rPr lang="ja-JP" altLang="ja-JP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場所：伏見港公園　園地</a:t>
              </a:r>
            </a:p>
            <a:p>
              <a:endPara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  <a:p>
              <a:endParaRPr kumimoji="1" lang="en-US" altLang="ja-JP" sz="1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C7E7B2C8-9B0A-0FD6-CB4C-C6C90ABF425F}"/>
                </a:ext>
              </a:extLst>
            </p:cNvPr>
            <p:cNvSpPr/>
            <p:nvPr/>
          </p:nvSpPr>
          <p:spPr>
            <a:xfrm>
              <a:off x="468803" y="7171083"/>
              <a:ext cx="4453467" cy="553600"/>
            </a:xfrm>
            <a:prstGeom prst="roundRect">
              <a:avLst>
                <a:gd name="adj" fmla="val 25101"/>
              </a:avLst>
            </a:prstGeom>
            <a:solidFill>
              <a:srgbClr val="F5D82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伏見納涼盆踊り</a:t>
              </a:r>
              <a:endParaRPr kumimoji="1" lang="ja-JP" altLang="en-US" sz="26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7E4EA5A4-AD97-ABA2-1CFB-5B7C80CB3403}"/>
              </a:ext>
            </a:extLst>
          </p:cNvPr>
          <p:cNvGrpSpPr/>
          <p:nvPr/>
        </p:nvGrpSpPr>
        <p:grpSpPr>
          <a:xfrm>
            <a:off x="5541121" y="4575175"/>
            <a:ext cx="4788664" cy="3400425"/>
            <a:chOff x="5528153" y="1159428"/>
            <a:chExt cx="4788664" cy="2650396"/>
          </a:xfrm>
        </p:grpSpPr>
        <p:sp>
          <p:nvSpPr>
            <p:cNvPr id="24" name="四角形: 角を丸くする 23">
              <a:extLst>
                <a:ext uri="{FF2B5EF4-FFF2-40B4-BE49-F238E27FC236}">
                  <a16:creationId xmlns:a16="http://schemas.microsoft.com/office/drawing/2014/main" id="{2E323EE2-81D9-55F7-CDD0-190C2F21D8FC}"/>
                </a:ext>
              </a:extLst>
            </p:cNvPr>
            <p:cNvSpPr/>
            <p:nvPr/>
          </p:nvSpPr>
          <p:spPr>
            <a:xfrm>
              <a:off x="5528153" y="1159428"/>
              <a:ext cx="4788664" cy="2469437"/>
            </a:xfrm>
            <a:prstGeom prst="roundRect">
              <a:avLst>
                <a:gd name="adj" fmla="val 4506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7620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24">
              <a:extLst>
                <a:ext uri="{FF2B5EF4-FFF2-40B4-BE49-F238E27FC236}">
                  <a16:creationId xmlns:a16="http://schemas.microsoft.com/office/drawing/2014/main" id="{9B297606-40F5-6D4F-22EE-750AD6029A95}"/>
                </a:ext>
              </a:extLst>
            </p:cNvPr>
            <p:cNvSpPr txBox="1"/>
            <p:nvPr/>
          </p:nvSpPr>
          <p:spPr>
            <a:xfrm>
              <a:off x="5552483" y="1910244"/>
              <a:ext cx="4656979" cy="8724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ja-JP" altLang="ja-JP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期間限定で屋外プールのナイト営業をします。</a:t>
              </a:r>
            </a:p>
            <a:p>
              <a:pPr algn="just"/>
              <a:r>
                <a:rPr lang="ja-JP" altLang="ja-JP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当日はウォーターガンを使った「水ぶっかけタイム」があります。</a:t>
              </a:r>
            </a:p>
            <a:p>
              <a:r>
                <a:rPr lang="ja-JP" altLang="ja-JP" dirty="0">
                  <a:ea typeface="游明朝" panose="02020400000000000000" pitchFamily="18" charset="-128"/>
                  <a:cs typeface="Times New Roman" panose="02020603050405020304" pitchFamily="18" charset="0"/>
                </a:rPr>
                <a:t>みんなで水をぶっかけよう！！</a:t>
              </a:r>
              <a:endParaRPr kumimoji="1" lang="en-US" altLang="ja-JP" sz="16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A5FC1988-A7E9-4A48-E104-A17F5F848FA6}"/>
                </a:ext>
              </a:extLst>
            </p:cNvPr>
            <p:cNvSpPr/>
            <p:nvPr/>
          </p:nvSpPr>
          <p:spPr>
            <a:xfrm>
              <a:off x="5688451" y="1320798"/>
              <a:ext cx="4453467" cy="520076"/>
            </a:xfrm>
            <a:prstGeom prst="roundRect">
              <a:avLst>
                <a:gd name="adj" fmla="val 25101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b="1" dirty="0"/>
                <a:t>屋外ナイトプール</a:t>
              </a: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D1A99FF1-3B65-5CC5-2002-415205567FA9}"/>
                </a:ext>
              </a:extLst>
            </p:cNvPr>
            <p:cNvSpPr txBox="1"/>
            <p:nvPr/>
          </p:nvSpPr>
          <p:spPr>
            <a:xfrm>
              <a:off x="5552483" y="2700649"/>
              <a:ext cx="4656979" cy="11091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000"/>
                </a:lnSpc>
              </a:pPr>
              <a:endPara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>
                <a:lnSpc>
                  <a:spcPts val="3000"/>
                </a:lnSpc>
              </a:pPr>
              <a:r>
                <a:rPr lang="ja-JP" altLang="ja-JP" sz="16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日時：７月</a:t>
              </a:r>
              <a:r>
                <a:rPr lang="en-US" altLang="ja-JP" sz="16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25</a:t>
              </a:r>
              <a:r>
                <a:rPr lang="ja-JP" altLang="ja-JP" sz="16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日（土）１７：３０～２０：３０</a:t>
              </a:r>
            </a:p>
            <a:p>
              <a:pPr algn="just"/>
              <a:r>
                <a:rPr lang="ja-JP" altLang="ja-JP" sz="1600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イベント：同日　２０：００～２０：１０</a:t>
              </a:r>
            </a:p>
            <a:p>
              <a:pPr>
                <a:lnSpc>
                  <a:spcPts val="3000"/>
                </a:lnSpc>
              </a:pPr>
              <a:endParaRPr kumimoji="1" lang="en-US" altLang="ja-JP" sz="16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>
                <a:lnSpc>
                  <a:spcPts val="3000"/>
                </a:lnSpc>
              </a:pPr>
              <a:endParaRPr kumimoji="1" lang="en-US" altLang="ja-JP" sz="16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34" name="テキストボックス 26"/>
          <p:cNvSpPr txBox="1"/>
          <p:nvPr/>
        </p:nvSpPr>
        <p:spPr>
          <a:xfrm>
            <a:off x="160262" y="14196020"/>
            <a:ext cx="100296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5400" b="1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BIZ UDPゴシック" panose="020B0400000000000000" pitchFamily="50" charset="-128"/>
                <a:sym typeface="+mn-ea"/>
              </a:rPr>
              <a:t>京都府立伏見港公園　　　</a:t>
            </a:r>
          </a:p>
        </p:txBody>
      </p:sp>
      <p:sp>
        <p:nvSpPr>
          <p:cNvPr id="37" name="四角形: 角を丸くする 25"/>
          <p:cNvSpPr/>
          <p:nvPr/>
        </p:nvSpPr>
        <p:spPr>
          <a:xfrm>
            <a:off x="5493514" y="3772836"/>
            <a:ext cx="4791713" cy="656501"/>
          </a:xfrm>
          <a:prstGeom prst="roundRect">
            <a:avLst>
              <a:gd name="adj" fmla="val 25101"/>
            </a:avLst>
          </a:prstGeom>
          <a:solidFill>
            <a:srgbClr val="F4B3C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ピックアップイベント</a:t>
            </a:r>
          </a:p>
        </p:txBody>
      </p:sp>
      <p:sp>
        <p:nvSpPr>
          <p:cNvPr id="38" name="テキスト ボックス 16"/>
          <p:cNvSpPr txBox="1"/>
          <p:nvPr/>
        </p:nvSpPr>
        <p:spPr>
          <a:xfrm>
            <a:off x="5336160" y="13801744"/>
            <a:ext cx="5238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～ ご不明な点がございましたら、お気軽に施設にお問い合せください ～ </a:t>
            </a:r>
          </a:p>
        </p:txBody>
      </p:sp>
      <p:cxnSp>
        <p:nvCxnSpPr>
          <p:cNvPr id="4" name="直線矢印コネクタ 3"/>
          <p:cNvCxnSpPr>
            <a:cxnSpLocks/>
          </p:cNvCxnSpPr>
          <p:nvPr/>
        </p:nvCxnSpPr>
        <p:spPr>
          <a:xfrm>
            <a:off x="3585620" y="11434813"/>
            <a:ext cx="0" cy="270849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73EF08FD-0FEB-ADFD-5AAA-A3B63299458A}"/>
              </a:ext>
            </a:extLst>
          </p:cNvPr>
          <p:cNvCxnSpPr>
            <a:cxnSpLocks/>
          </p:cNvCxnSpPr>
          <p:nvPr/>
        </p:nvCxnSpPr>
        <p:spPr>
          <a:xfrm>
            <a:off x="1905801" y="9828485"/>
            <a:ext cx="0" cy="6834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9CB17E3E-8F47-EE7D-0C0B-55121E4CC54C}"/>
              </a:ext>
            </a:extLst>
          </p:cNvPr>
          <p:cNvCxnSpPr>
            <a:cxnSpLocks/>
          </p:cNvCxnSpPr>
          <p:nvPr/>
        </p:nvCxnSpPr>
        <p:spPr>
          <a:xfrm>
            <a:off x="4321743" y="13121694"/>
            <a:ext cx="0" cy="102161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63C89EB-CE69-C602-FD06-A68CAB425C96}"/>
              </a:ext>
            </a:extLst>
          </p:cNvPr>
          <p:cNvSpPr/>
          <p:nvPr/>
        </p:nvSpPr>
        <p:spPr>
          <a:xfrm>
            <a:off x="5541121" y="7950467"/>
            <a:ext cx="4808130" cy="3345869"/>
          </a:xfrm>
          <a:prstGeom prst="roundRect">
            <a:avLst>
              <a:gd name="adj" fmla="val 4506"/>
            </a:avLst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2DB9C00-A49E-C37E-11AE-E19D17FE40FE}"/>
              </a:ext>
            </a:extLst>
          </p:cNvPr>
          <p:cNvSpPr/>
          <p:nvPr/>
        </p:nvSpPr>
        <p:spPr>
          <a:xfrm>
            <a:off x="5711768" y="8146467"/>
            <a:ext cx="4471570" cy="486580"/>
          </a:xfrm>
          <a:prstGeom prst="roundRect">
            <a:avLst>
              <a:gd name="adj" fmla="val 25101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屋外プール</a:t>
            </a:r>
            <a:endParaRPr kumimoji="1" lang="ja-JP" altLang="en-US" sz="2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BDE51DC-FE85-8E57-57D9-B185311C75E7}"/>
              </a:ext>
            </a:extLst>
          </p:cNvPr>
          <p:cNvSpPr txBox="1"/>
          <p:nvPr/>
        </p:nvSpPr>
        <p:spPr>
          <a:xfrm>
            <a:off x="5607847" y="8607006"/>
            <a:ext cx="467591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下記の日程で屋外プールを開催しております。</a:t>
            </a:r>
            <a:endParaRPr lang="ja-JP" altLang="ja-JP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開催日：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7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4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土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5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11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土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12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endParaRPr lang="ja-JP" altLang="ja-JP" sz="16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18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土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20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.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祝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23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木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31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金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endParaRPr lang="ja-JP" altLang="ja-JP" sz="16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8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土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25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火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29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土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30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en-US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　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9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月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5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土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6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日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endParaRPr lang="ja-JP" altLang="ja-JP" sz="16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時間：午前の部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9:30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12:30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　</a:t>
            </a:r>
            <a:endParaRPr lang="en-US" altLang="ja-JP" sz="16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　　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午後の部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13:30</a:t>
            </a:r>
            <a:r>
              <a:rPr lang="ja-JP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lang="en-US" altLang="ja-JP" sz="1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16:30</a:t>
            </a:r>
            <a:endParaRPr lang="ja-JP" altLang="ja-JP" sz="16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endParaRPr lang="en-US" altLang="ja-JP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場所：伏見港公園　</a:t>
            </a:r>
            <a:r>
              <a:rPr lang="ja-JP" altLang="en-US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屋外プール</a:t>
            </a:r>
            <a:endParaRPr lang="ja-JP" altLang="ja-JP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endParaRPr kumimoji="1" lang="en-US" altLang="ja-JP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kumimoji="1" lang="en-US" altLang="ja-JP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046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1134</TotalTime>
  <Words>369</Words>
  <Application>Microsoft Office PowerPoint</Application>
  <PresentationFormat>ユーザー設定</PresentationFormat>
  <Paragraphs>103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UDPゴシック</vt:lpstr>
      <vt:lpstr>Meiryo UI</vt:lpstr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昌展 曽根</dc:creator>
  <cp:lastModifiedBy>1269_fushimiminato</cp:lastModifiedBy>
  <cp:revision>117</cp:revision>
  <cp:lastPrinted>2025-07-02T10:55:14Z</cp:lastPrinted>
  <dcterms:created xsi:type="dcterms:W3CDTF">2024-08-14T10:43:00Z</dcterms:created>
  <dcterms:modified xsi:type="dcterms:W3CDTF">2026-07-03T07:33:52Z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1041-11.8.2.10339</vt:lpwstr>
  </property>
</Properties>
</file>